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304" r:id="rId2"/>
    <p:sldId id="305" r:id="rId3"/>
    <p:sldId id="306" r:id="rId4"/>
    <p:sldId id="307" r:id="rId5"/>
    <p:sldId id="308" r:id="rId6"/>
    <p:sldId id="309" r:id="rId7"/>
    <p:sldId id="310" r:id="rId8"/>
  </p:sldIdLst>
  <p:sldSz cx="9144000" cy="6858000" type="screen4x3"/>
  <p:notesSz cx="6799263" cy="9929813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71" autoAdjust="0"/>
    <p:restoredTop sz="90929"/>
  </p:normalViewPr>
  <p:slideViewPr>
    <p:cSldViewPr>
      <p:cViewPr varScale="1">
        <p:scale>
          <a:sx n="77" d="100"/>
          <a:sy n="77" d="100"/>
        </p:scale>
        <p:origin x="-54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6559" cy="496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21" tIns="45610" rIns="91221" bIns="4561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705" y="1"/>
            <a:ext cx="2946559" cy="496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21" tIns="45610" rIns="91221" bIns="4561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AU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3719"/>
            <a:ext cx="2946559" cy="496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21" tIns="45610" rIns="91221" bIns="4561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705" y="9433719"/>
            <a:ext cx="2946559" cy="496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21" tIns="45610" rIns="91221" bIns="4561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806D370-A954-401C-9D72-6443F78B9244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7937640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6559" cy="496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21" tIns="45610" rIns="91221" bIns="4561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121" y="1"/>
            <a:ext cx="2946559" cy="496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21" tIns="45610" rIns="91221" bIns="4561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AU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7287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27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611" y="4716859"/>
            <a:ext cx="5440044" cy="4468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21" tIns="45610" rIns="91221" bIns="456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2134"/>
            <a:ext cx="2946559" cy="496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21" tIns="45610" rIns="91221" bIns="4561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121" y="9432134"/>
            <a:ext cx="2946559" cy="496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21" tIns="45610" rIns="91221" bIns="4561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2E6279B-B219-4915-9EB6-0D19CBC3DC9E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598019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098EB14-192E-4FAC-8A50-1F09D228FD2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4144873-E274-4898-883B-59964CFD786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756F49-25F7-4861-BDC0-9FA167A56FB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0836E0-B570-45ED-8DFC-19E462329E3B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4FCB58-4ADD-42B5-9224-F7EDDF535F61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19B7A8-DEF8-433B-9A17-98522F40675B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1192D9-6C32-466C-A4D1-BAFA8FB2D47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FD35AD-DF3F-414C-978C-73A71018A64F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A7F1D9-8947-43B4-91E5-6E915A084B3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5C3437-3489-4E4F-ACC3-121AC72CB3A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85B9135-E22D-41F8-957B-ED3D2EBDE92E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en-AU" smtClean="0"/>
              <a:t>problemsolving</a:t>
            </a:r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0D74D76-8823-4583-AA28-36916BAF205B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684213" y="1196752"/>
            <a:ext cx="7848600" cy="4968551"/>
          </a:xfrm>
        </p:spPr>
        <p:txBody>
          <a:bodyPr>
            <a:normAutofit lnSpcReduction="10000"/>
          </a:bodyPr>
          <a:lstStyle/>
          <a:p>
            <a:pPr marL="0" indent="17463">
              <a:spcAft>
                <a:spcPts val="1200"/>
              </a:spcAft>
              <a:buNone/>
            </a:pPr>
            <a:r>
              <a:rPr lang="en-US" sz="3600" dirty="0" smtClean="0"/>
              <a:t>Data is made up of raw, unprocessed facts &amp; figures.</a:t>
            </a:r>
          </a:p>
          <a:p>
            <a:pPr marL="0" indent="17463">
              <a:spcAft>
                <a:spcPts val="1200"/>
              </a:spcAft>
              <a:buNone/>
            </a:pPr>
            <a:r>
              <a:rPr lang="en-US" sz="3600" dirty="0" smtClean="0"/>
              <a:t>At the data stage it is not in a useful form capable of solving the solution.</a:t>
            </a:r>
          </a:p>
          <a:p>
            <a:pPr marL="0" indent="17463">
              <a:spcAft>
                <a:spcPts val="1200"/>
              </a:spcAft>
              <a:buNone/>
            </a:pPr>
            <a:r>
              <a:rPr lang="en-US" sz="3600" dirty="0" smtClean="0"/>
              <a:t>When it has been converted (processed) into a useful form then it can be used (for example to support or refute a hypothesis).</a:t>
            </a:r>
            <a:endParaRPr lang="en-US" sz="3600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-27384"/>
            <a:ext cx="7772400" cy="1143000"/>
          </a:xfrm>
        </p:spPr>
        <p:txBody>
          <a:bodyPr/>
          <a:lstStyle/>
          <a:p>
            <a:pPr algn="ctr"/>
            <a:r>
              <a:rPr lang="en-US" dirty="0" smtClean="0"/>
              <a:t>What is data?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684213" y="1196752"/>
            <a:ext cx="7848600" cy="4968551"/>
          </a:xfrm>
        </p:spPr>
        <p:txBody>
          <a:bodyPr>
            <a:normAutofit/>
          </a:bodyPr>
          <a:lstStyle/>
          <a:p>
            <a:pPr marL="0" indent="17463">
              <a:spcAft>
                <a:spcPts val="1200"/>
              </a:spcAft>
              <a:buNone/>
            </a:pPr>
            <a:r>
              <a:rPr lang="en-US" sz="3600" dirty="0" smtClean="0"/>
              <a:t>Can be </a:t>
            </a:r>
            <a:r>
              <a:rPr lang="en-US" sz="3600" dirty="0" err="1" smtClean="0"/>
              <a:t>categorised</a:t>
            </a:r>
            <a:r>
              <a:rPr lang="en-US" sz="3600" dirty="0" smtClean="0"/>
              <a:t> in a number of ways, however the most common classifications are:</a:t>
            </a:r>
          </a:p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Primary &amp; </a:t>
            </a:r>
            <a:r>
              <a:rPr lang="en-US" sz="3600" dirty="0" smtClean="0"/>
              <a:t>secondary</a:t>
            </a:r>
            <a:endParaRPr lang="en-US" sz="3600" dirty="0" smtClean="0"/>
          </a:p>
          <a:p>
            <a:pPr marL="571500" indent="-571500">
              <a:spcAft>
                <a:spcPts val="1200"/>
              </a:spcAft>
            </a:pPr>
            <a:r>
              <a:rPr lang="en-US" sz="3600" dirty="0" smtClean="0"/>
              <a:t>Quantitative &amp; </a:t>
            </a:r>
            <a:r>
              <a:rPr lang="en-US" sz="3600" dirty="0" smtClean="0"/>
              <a:t>qualitative</a:t>
            </a:r>
            <a:endParaRPr lang="en-US" sz="3600" dirty="0" smtClean="0"/>
          </a:p>
          <a:p>
            <a:pPr marL="0" indent="17463">
              <a:spcAft>
                <a:spcPts val="1200"/>
              </a:spcAft>
              <a:buNone/>
            </a:pPr>
            <a:endParaRPr lang="en-US" sz="3600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-27384"/>
            <a:ext cx="7772400" cy="1143000"/>
          </a:xfrm>
        </p:spPr>
        <p:txBody>
          <a:bodyPr/>
          <a:lstStyle/>
          <a:p>
            <a:pPr algn="ctr"/>
            <a:r>
              <a:rPr lang="en-US" dirty="0" smtClean="0"/>
              <a:t>Categories of data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2793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1196752"/>
            <a:ext cx="8496944" cy="4968551"/>
          </a:xfrm>
        </p:spPr>
        <p:txBody>
          <a:bodyPr>
            <a:normAutofit fontScale="92500"/>
          </a:bodyPr>
          <a:lstStyle/>
          <a:p>
            <a:pPr marL="0" indent="17463">
              <a:spcAft>
                <a:spcPts val="1200"/>
              </a:spcAft>
              <a:buNone/>
            </a:pPr>
            <a:r>
              <a:rPr lang="en-US" sz="3600" dirty="0" smtClean="0"/>
              <a:t>Has not been filtered by interpretation or evaluation (unprocessed state).</a:t>
            </a:r>
          </a:p>
          <a:p>
            <a:pPr marL="0" indent="17463">
              <a:spcAft>
                <a:spcPts val="1200"/>
              </a:spcAft>
              <a:buNone/>
            </a:pPr>
            <a:r>
              <a:rPr lang="en-US" sz="3600" dirty="0" smtClean="0"/>
              <a:t>Usually collected directly by the user however old data that has never been interpreted can be primary data.</a:t>
            </a:r>
          </a:p>
          <a:p>
            <a:pPr marL="0" indent="17463">
              <a:spcAft>
                <a:spcPts val="1200"/>
              </a:spcAft>
              <a:buNone/>
            </a:pPr>
            <a:r>
              <a:rPr lang="en-US" sz="3600" dirty="0" smtClean="0"/>
              <a:t>Strengths: specific to needs, can be trusted because know source.</a:t>
            </a:r>
          </a:p>
          <a:p>
            <a:pPr marL="0" indent="17463">
              <a:spcAft>
                <a:spcPts val="1200"/>
              </a:spcAft>
              <a:buNone/>
            </a:pPr>
            <a:r>
              <a:rPr lang="en-US" sz="3600" dirty="0" smtClean="0"/>
              <a:t>Weaknesses: cost &amp; time.</a:t>
            </a:r>
            <a:endParaRPr lang="en-US" sz="3600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-27384"/>
            <a:ext cx="7772400" cy="1143000"/>
          </a:xfrm>
        </p:spPr>
        <p:txBody>
          <a:bodyPr/>
          <a:lstStyle/>
          <a:p>
            <a:pPr algn="ctr"/>
            <a:r>
              <a:rPr lang="en-US" dirty="0" smtClean="0"/>
              <a:t>Primary data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1308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908720"/>
            <a:ext cx="8496944" cy="5400600"/>
          </a:xfrm>
        </p:spPr>
        <p:txBody>
          <a:bodyPr>
            <a:normAutofit fontScale="92500" lnSpcReduction="10000"/>
          </a:bodyPr>
          <a:lstStyle/>
          <a:p>
            <a:pPr marL="0" indent="17463">
              <a:spcAft>
                <a:spcPts val="1200"/>
              </a:spcAft>
              <a:buNone/>
            </a:pPr>
            <a:r>
              <a:rPr lang="en-US" sz="3600" dirty="0" smtClean="0"/>
              <a:t>Collected and </a:t>
            </a:r>
            <a:r>
              <a:rPr lang="en-US" sz="3600" b="1" dirty="0" smtClean="0"/>
              <a:t>interpreted</a:t>
            </a:r>
            <a:r>
              <a:rPr lang="en-US" sz="3600" dirty="0" smtClean="0"/>
              <a:t> by someone else.</a:t>
            </a:r>
          </a:p>
          <a:p>
            <a:pPr marL="0" indent="17463">
              <a:spcAft>
                <a:spcPts val="1200"/>
              </a:spcAft>
              <a:buNone/>
            </a:pPr>
            <a:r>
              <a:rPr lang="en-US" sz="3600" dirty="0" smtClean="0"/>
              <a:t>Examples include professional researchers &amp; Govt. organisations.</a:t>
            </a:r>
          </a:p>
          <a:p>
            <a:pPr marL="0" indent="17463">
              <a:spcAft>
                <a:spcPts val="1200"/>
              </a:spcAft>
              <a:buNone/>
            </a:pPr>
            <a:r>
              <a:rPr lang="en-US" sz="3600" dirty="0" smtClean="0"/>
              <a:t>Strengths: cheap &amp; quick to collect, huge datasets available, can be useful to support your own findings.</a:t>
            </a:r>
          </a:p>
          <a:p>
            <a:pPr marL="0" indent="17463">
              <a:spcAft>
                <a:spcPts val="1200"/>
              </a:spcAft>
              <a:buNone/>
            </a:pPr>
            <a:r>
              <a:rPr lang="en-US" sz="3600" dirty="0" smtClean="0"/>
              <a:t>Weaknesses: not specific, sources may not be reliable, may not be able to access original unprocessed data.</a:t>
            </a:r>
            <a:endParaRPr lang="en-US" sz="3600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-27384"/>
            <a:ext cx="7772400" cy="1143000"/>
          </a:xfrm>
        </p:spPr>
        <p:txBody>
          <a:bodyPr/>
          <a:lstStyle/>
          <a:p>
            <a:pPr algn="ctr"/>
            <a:r>
              <a:rPr lang="en-US" dirty="0" smtClean="0"/>
              <a:t>Secondary data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3189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908720"/>
            <a:ext cx="8496944" cy="5688632"/>
          </a:xfrm>
        </p:spPr>
        <p:txBody>
          <a:bodyPr>
            <a:normAutofit fontScale="92500" lnSpcReduction="20000"/>
          </a:bodyPr>
          <a:lstStyle/>
          <a:p>
            <a:pPr marL="0" indent="17463">
              <a:spcAft>
                <a:spcPts val="1200"/>
              </a:spcAft>
              <a:buNone/>
            </a:pPr>
            <a:r>
              <a:rPr lang="en-US" sz="3600" dirty="0" smtClean="0"/>
              <a:t>Concerned with numbers and measurement.</a:t>
            </a:r>
          </a:p>
          <a:p>
            <a:pPr marL="0" indent="17463">
              <a:spcAft>
                <a:spcPts val="1200"/>
              </a:spcAft>
              <a:buNone/>
            </a:pPr>
            <a:r>
              <a:rPr lang="en-US" sz="3600" dirty="0" smtClean="0"/>
              <a:t>It uses an objective approach (no opinions) &amp; closed questions (limits the response).</a:t>
            </a:r>
          </a:p>
          <a:p>
            <a:pPr marL="0" indent="17463">
              <a:spcAft>
                <a:spcPts val="1200"/>
              </a:spcAft>
              <a:buNone/>
            </a:pPr>
            <a:r>
              <a:rPr lang="en-US" sz="3600" dirty="0" smtClean="0"/>
              <a:t>Strengths: simple to collect, store and </a:t>
            </a:r>
            <a:r>
              <a:rPr lang="en-US" sz="3600" dirty="0" err="1" smtClean="0"/>
              <a:t>analyse</a:t>
            </a:r>
            <a:r>
              <a:rPr lang="en-US" sz="3600" dirty="0" smtClean="0"/>
              <a:t>. Can easily be compared to previous results. </a:t>
            </a:r>
          </a:p>
          <a:p>
            <a:pPr marL="0" indent="17463">
              <a:spcAft>
                <a:spcPts val="1200"/>
              </a:spcAft>
              <a:buNone/>
            </a:pPr>
            <a:r>
              <a:rPr lang="en-US" sz="3600" dirty="0" smtClean="0"/>
              <a:t>Weaknesses: limits the responses and does not give people the chance to give their opinion.</a:t>
            </a:r>
            <a:endParaRPr lang="en-US" sz="3600" dirty="0"/>
          </a:p>
          <a:p>
            <a:pPr marL="0" indent="17463">
              <a:spcAft>
                <a:spcPts val="1200"/>
              </a:spcAft>
              <a:buNone/>
            </a:pPr>
            <a:endParaRPr lang="en-US" sz="3600" dirty="0" smtClean="0"/>
          </a:p>
          <a:p>
            <a:pPr marL="0" indent="17463">
              <a:spcAft>
                <a:spcPts val="1200"/>
              </a:spcAft>
              <a:buNone/>
            </a:pPr>
            <a:endParaRPr lang="en-US" sz="3600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-27384"/>
            <a:ext cx="7772400" cy="1143000"/>
          </a:xfrm>
        </p:spPr>
        <p:txBody>
          <a:bodyPr/>
          <a:lstStyle/>
          <a:p>
            <a:pPr algn="ctr"/>
            <a:r>
              <a:rPr lang="en-US" dirty="0" smtClean="0"/>
              <a:t>Quantitative data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5465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908720"/>
            <a:ext cx="8496944" cy="5688632"/>
          </a:xfrm>
        </p:spPr>
        <p:txBody>
          <a:bodyPr>
            <a:normAutofit fontScale="92500" lnSpcReduction="10000"/>
          </a:bodyPr>
          <a:lstStyle/>
          <a:p>
            <a:pPr marL="0" indent="17463">
              <a:spcAft>
                <a:spcPts val="1200"/>
              </a:spcAft>
              <a:buNone/>
            </a:pPr>
            <a:r>
              <a:rPr lang="en-US" sz="3600" dirty="0" smtClean="0"/>
              <a:t>Expressed in words.</a:t>
            </a:r>
          </a:p>
          <a:p>
            <a:pPr marL="0" indent="17463">
              <a:spcAft>
                <a:spcPts val="1200"/>
              </a:spcAft>
              <a:buNone/>
            </a:pPr>
            <a:r>
              <a:rPr lang="en-US" sz="3600" dirty="0" smtClean="0"/>
              <a:t>It uses a subjective approach (opinions, personal views &amp; experiences), open questions (allows a range of responses).</a:t>
            </a:r>
          </a:p>
          <a:p>
            <a:pPr marL="0" indent="17463">
              <a:spcAft>
                <a:spcPts val="1200"/>
              </a:spcAft>
              <a:buNone/>
            </a:pPr>
            <a:r>
              <a:rPr lang="en-US" sz="3600" dirty="0" smtClean="0"/>
              <a:t>Strengths: can be used to gain a wider range of responses. Allows people to elaborate.</a:t>
            </a:r>
          </a:p>
          <a:p>
            <a:pPr marL="0" indent="17463">
              <a:spcAft>
                <a:spcPts val="1200"/>
              </a:spcAft>
              <a:buNone/>
            </a:pPr>
            <a:r>
              <a:rPr lang="en-US" sz="3600" dirty="0" smtClean="0"/>
              <a:t>Weaknesses</a:t>
            </a:r>
            <a:r>
              <a:rPr lang="en-US" sz="3600" dirty="0"/>
              <a:t>: </a:t>
            </a:r>
            <a:r>
              <a:rPr lang="en-US" sz="3600" dirty="0" smtClean="0"/>
              <a:t>difficult </a:t>
            </a:r>
            <a:r>
              <a:rPr lang="en-US" sz="3600" dirty="0"/>
              <a:t>to collect, store and </a:t>
            </a:r>
            <a:r>
              <a:rPr lang="en-US" sz="3600" dirty="0" err="1" smtClean="0"/>
              <a:t>analyse</a:t>
            </a:r>
            <a:r>
              <a:rPr lang="en-US" sz="3600" dirty="0" smtClean="0"/>
              <a:t> (needs to be encoded to be analysed statistically).</a:t>
            </a:r>
            <a:endParaRPr lang="en-US" sz="3600" dirty="0"/>
          </a:p>
          <a:p>
            <a:pPr marL="0" indent="17463">
              <a:spcAft>
                <a:spcPts val="1200"/>
              </a:spcAft>
              <a:buNone/>
            </a:pPr>
            <a:endParaRPr lang="en-US" sz="3600" dirty="0" smtClean="0"/>
          </a:p>
          <a:p>
            <a:pPr marL="0" indent="17463">
              <a:spcAft>
                <a:spcPts val="1200"/>
              </a:spcAft>
              <a:buNone/>
            </a:pPr>
            <a:endParaRPr lang="en-US" sz="3600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-27384"/>
            <a:ext cx="7772400" cy="1143000"/>
          </a:xfrm>
        </p:spPr>
        <p:txBody>
          <a:bodyPr/>
          <a:lstStyle/>
          <a:p>
            <a:pPr algn="ctr"/>
            <a:r>
              <a:rPr lang="en-US" dirty="0" smtClean="0"/>
              <a:t>Qualitative data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7457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908720"/>
            <a:ext cx="8496944" cy="5688632"/>
          </a:xfrm>
        </p:spPr>
        <p:txBody>
          <a:bodyPr>
            <a:normAutofit fontScale="85000" lnSpcReduction="20000"/>
          </a:bodyPr>
          <a:lstStyle/>
          <a:p>
            <a:pPr marL="0" indent="17463">
              <a:spcAft>
                <a:spcPts val="1200"/>
              </a:spcAft>
              <a:buNone/>
            </a:pPr>
            <a:r>
              <a:rPr lang="en-US" sz="3600" dirty="0" smtClean="0"/>
              <a:t>Because it can be difficult to work with it is often simpler to encode the data.</a:t>
            </a:r>
          </a:p>
          <a:p>
            <a:pPr marL="0" indent="17463">
              <a:spcAft>
                <a:spcPts val="1200"/>
              </a:spcAft>
              <a:buNone/>
            </a:pPr>
            <a:r>
              <a:rPr lang="en-US" sz="3600" dirty="0" smtClean="0"/>
              <a:t>This requires responses to be </a:t>
            </a:r>
            <a:r>
              <a:rPr lang="en-US" sz="3600" dirty="0" err="1" smtClean="0"/>
              <a:t>categorised</a:t>
            </a:r>
            <a:r>
              <a:rPr lang="en-US" sz="3600" dirty="0" smtClean="0"/>
              <a:t> and then allocated a value (see p 86</a:t>
            </a:r>
            <a:r>
              <a:rPr lang="en-US" sz="3600" dirty="0" smtClean="0"/>
              <a:t>).</a:t>
            </a:r>
          </a:p>
          <a:p>
            <a:pPr marL="0" indent="17463">
              <a:spcAft>
                <a:spcPts val="1200"/>
              </a:spcAft>
              <a:buNone/>
            </a:pPr>
            <a:r>
              <a:rPr lang="en-US" sz="3600" dirty="0" smtClean="0"/>
              <a:t>Coding reduces original wordiness using freely chosen summary terms, descriptive coding</a:t>
            </a:r>
          </a:p>
          <a:p>
            <a:pPr marL="0" indent="17463">
              <a:spcAft>
                <a:spcPts val="1200"/>
              </a:spcAft>
              <a:buNone/>
            </a:pPr>
            <a:r>
              <a:rPr lang="en-US" sz="3600" dirty="0" smtClean="0"/>
              <a:t>Rubrics, a detailed list of descriptive grading criteria that correspond with a code, mark)</a:t>
            </a:r>
            <a:endParaRPr lang="en-US" sz="3600" dirty="0" smtClean="0"/>
          </a:p>
          <a:p>
            <a:pPr marL="0" indent="17463">
              <a:spcAft>
                <a:spcPts val="1200"/>
              </a:spcAft>
              <a:buNone/>
            </a:pPr>
            <a:r>
              <a:rPr lang="en-US" sz="3600" dirty="0" smtClean="0"/>
              <a:t>Some software tools are available to do this.</a:t>
            </a:r>
            <a:endParaRPr lang="en-US" sz="3600" dirty="0"/>
          </a:p>
          <a:p>
            <a:pPr marL="0" indent="17463">
              <a:spcAft>
                <a:spcPts val="1200"/>
              </a:spcAft>
              <a:buNone/>
            </a:pPr>
            <a:endParaRPr lang="en-US" sz="3600" dirty="0" smtClean="0"/>
          </a:p>
          <a:p>
            <a:pPr marL="0" indent="17463">
              <a:spcAft>
                <a:spcPts val="1200"/>
              </a:spcAft>
              <a:buNone/>
            </a:pPr>
            <a:endParaRPr lang="en-US" sz="3600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-27384"/>
            <a:ext cx="7772400" cy="1143000"/>
          </a:xfrm>
        </p:spPr>
        <p:txBody>
          <a:bodyPr/>
          <a:lstStyle/>
          <a:p>
            <a:pPr algn="ctr"/>
            <a:r>
              <a:rPr lang="en-US" dirty="0" smtClean="0"/>
              <a:t>Coding qualitative data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133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2422</TotalTime>
  <Words>396</Words>
  <Application>Microsoft Office PowerPoint</Application>
  <PresentationFormat>On-screen Show (4:3)</PresentationFormat>
  <Paragraphs>34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Concourse</vt:lpstr>
      <vt:lpstr>What is data?</vt:lpstr>
      <vt:lpstr>Categories of data</vt:lpstr>
      <vt:lpstr>Primary data</vt:lpstr>
      <vt:lpstr>Secondary data</vt:lpstr>
      <vt:lpstr>Quantitative data</vt:lpstr>
      <vt:lpstr>Qualitative data</vt:lpstr>
      <vt:lpstr>Coding qualitative data</vt:lpstr>
    </vt:vector>
  </TitlesOfParts>
  <Company>Department of Education Employment and Training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System Development Life Cycle</dc:title>
  <dc:creator>KB</dc:creator>
  <cp:lastModifiedBy>Baird, Kelvin G</cp:lastModifiedBy>
  <cp:revision>209</cp:revision>
  <cp:lastPrinted>2015-12-02T23:58:20Z</cp:lastPrinted>
  <dcterms:created xsi:type="dcterms:W3CDTF">2003-10-07T23:42:24Z</dcterms:created>
  <dcterms:modified xsi:type="dcterms:W3CDTF">2017-01-04T04:07:12Z</dcterms:modified>
</cp:coreProperties>
</file>